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9F27-0474-4F17-B39B-49F282E3632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5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g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1" y="0"/>
            <a:ext cx="9207747" cy="3720171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83768" y="116632"/>
            <a:ext cx="3972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30" y="980728"/>
            <a:ext cx="8516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Научно-практическая конференция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 развитию беспилотных авиационных систем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204864"/>
            <a:ext cx="341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Г. Москва, 15-17 сентября 2016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843045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Регистрация и Учет БВС: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Задачи, проблемы, решения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6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301208"/>
            <a:ext cx="1224880" cy="12248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07704" y="5229200"/>
            <a:ext cx="70483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Докладчик: </a:t>
            </a:r>
            <a:r>
              <a:rPr lang="ru-RU" sz="2000" dirty="0" err="1" smtClean="0">
                <a:solidFill>
                  <a:srgbClr val="002060"/>
                </a:solidFill>
              </a:rPr>
              <a:t>Бабинцев</a:t>
            </a:r>
            <a:r>
              <a:rPr lang="ru-RU" sz="2000" dirty="0" smtClean="0">
                <a:solidFill>
                  <a:srgbClr val="002060"/>
                </a:solidFill>
              </a:rPr>
              <a:t> Глеб Владимирович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Член Президиума Федерации авиамодельного спорта России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Генеральный директор Ассоциации ЭРБАС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VC 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933056"/>
            <a:ext cx="2376264" cy="1111202"/>
          </a:xfrm>
          <a:prstGeom prst="rect">
            <a:avLst/>
          </a:prstGeom>
        </p:spPr>
      </p:pic>
      <p:pic>
        <p:nvPicPr>
          <p:cNvPr id="5" name="Рисунок 4" descr="bg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61" y="0"/>
            <a:ext cx="9207747" cy="3720171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83768" y="116632"/>
            <a:ext cx="3972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30" y="980728"/>
            <a:ext cx="8516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Научно-практическая конференция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 развитию беспилотных авиационных систем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204864"/>
            <a:ext cx="341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Г. Москва, 15-17 сентября 2016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717032"/>
            <a:ext cx="16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Организаторы: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3834" y="3717032"/>
            <a:ext cx="244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Генеральный партнер: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aerbas-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293096"/>
            <a:ext cx="1872208" cy="509426"/>
          </a:xfrm>
          <a:prstGeom prst="rect">
            <a:avLst/>
          </a:prstGeom>
        </p:spPr>
      </p:pic>
      <p:pic>
        <p:nvPicPr>
          <p:cNvPr id="14" name="Рисунок 13" descr="aero-forum_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2267744" cy="98068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emblema_ma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5805264"/>
            <a:ext cx="494729" cy="476672"/>
          </a:xfrm>
          <a:prstGeom prst="rect">
            <a:avLst/>
          </a:prstGeom>
        </p:spPr>
      </p:pic>
      <p:pic>
        <p:nvPicPr>
          <p:cNvPr id="21" name="Рисунок 20" descr="logo_as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805264"/>
            <a:ext cx="936104" cy="366517"/>
          </a:xfrm>
          <a:prstGeom prst="rect">
            <a:avLst/>
          </a:prstGeom>
        </p:spPr>
      </p:pic>
      <p:pic>
        <p:nvPicPr>
          <p:cNvPr id="22" name="Рисунок 21" descr="FAS-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5805264"/>
            <a:ext cx="962441" cy="415360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9592" y="5229200"/>
            <a:ext cx="1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Со-организаторы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S:\ЭРБАС\АЭРОНЭТ 2016\ДИЗАЙН\ЛОГО\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733256"/>
            <a:ext cx="1440160" cy="216025"/>
          </a:xfrm>
          <a:prstGeom prst="rect">
            <a:avLst/>
          </a:prstGeom>
          <a:noFill/>
        </p:spPr>
      </p:pic>
      <p:pic>
        <p:nvPicPr>
          <p:cNvPr id="1031" name="Picture 7" descr="S:\ЭРБАС\АЭРОНЭТ 2016\ДИЗАЙН\ЛОГО\2016-8-9_14-30-39_7e3de2ac-7923-4f42-b153-8503e59ce8d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6021288"/>
            <a:ext cx="514206" cy="532816"/>
          </a:xfrm>
          <a:prstGeom prst="rect">
            <a:avLst/>
          </a:prstGeom>
          <a:noFill/>
        </p:spPr>
      </p:pic>
      <p:pic>
        <p:nvPicPr>
          <p:cNvPr id="1032" name="Picture 8" descr="S:\ЭРБАС\АЭРОНЭТ 2016\ДИЗАЙН\ЛОГО\2016-9-11_9-21-7_logo_rd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00" y="5589240"/>
            <a:ext cx="650840" cy="360040"/>
          </a:xfrm>
          <a:prstGeom prst="rect">
            <a:avLst/>
          </a:prstGeom>
          <a:noFill/>
        </p:spPr>
      </p:pic>
      <p:pic>
        <p:nvPicPr>
          <p:cNvPr id="1033" name="Picture 9" descr="S:\ЭРБАС\АЭРОНЭТ 2016\ДИЗАЙН\ЛОГО\2016-9-12_18-59-38_logo_aero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5229200"/>
            <a:ext cx="755404" cy="288032"/>
          </a:xfrm>
          <a:prstGeom prst="rect">
            <a:avLst/>
          </a:prstGeom>
          <a:noFill/>
        </p:spPr>
      </p:pic>
      <p:pic>
        <p:nvPicPr>
          <p:cNvPr id="1034" name="Picture 10" descr="S:\ЭРБАС\АЭРОНЭТ 2016\ДИЗАЙН\ЛОГО\2016-9-12_19-31-54_logo-tib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6094783"/>
            <a:ext cx="1584176" cy="430561"/>
          </a:xfrm>
          <a:prstGeom prst="rect">
            <a:avLst/>
          </a:prstGeom>
          <a:noFill/>
        </p:spPr>
      </p:pic>
      <p:pic>
        <p:nvPicPr>
          <p:cNvPr id="1036" name="Picture 12" descr="S:\ЭРБАС\АЭРОНЭТ 2016\ДИЗАЙН\ЛОГО\header201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5194455"/>
            <a:ext cx="1008112" cy="394785"/>
          </a:xfrm>
          <a:prstGeom prst="rect">
            <a:avLst/>
          </a:prstGeom>
          <a:noFill/>
        </p:spPr>
      </p:pic>
      <p:pic>
        <p:nvPicPr>
          <p:cNvPr id="1037" name="Picture 13" descr="S:\ЭРБАС\АЭРОНЭТ 2016\ДИЗАЙН\ЛОГО\logo 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376" y="5301208"/>
            <a:ext cx="948763" cy="243273"/>
          </a:xfrm>
          <a:prstGeom prst="rect">
            <a:avLst/>
          </a:prstGeom>
          <a:noFill/>
        </p:spPr>
      </p:pic>
      <p:pic>
        <p:nvPicPr>
          <p:cNvPr id="1038" name="Picture 14" descr="S:\ЭРБАС\АЭРОНЭТ 2016\ДИЗАЙН\ЛОГО\logo (3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128" y="6165304"/>
            <a:ext cx="1152128" cy="272589"/>
          </a:xfrm>
          <a:prstGeom prst="rect">
            <a:avLst/>
          </a:prstGeom>
          <a:noFill/>
        </p:spPr>
      </p:pic>
      <p:pic>
        <p:nvPicPr>
          <p:cNvPr id="1039" name="Picture 15" descr="M:\АЭРБАС\ЧЛЕНЫ\ФИНКО\logo_fink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264" y="5733256"/>
            <a:ext cx="880790" cy="172387"/>
          </a:xfrm>
          <a:prstGeom prst="rect">
            <a:avLst/>
          </a:prstGeom>
          <a:noFill/>
        </p:spPr>
      </p:pic>
      <p:pic>
        <p:nvPicPr>
          <p:cNvPr id="1028" name="Picture 4" descr="S:\ЭРБАС\АЭРОНЭТ 2016\ДИЗАЙН\ЛОГО\2016-7-29_15-45-14_plaz-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24255" y="5733256"/>
            <a:ext cx="663969" cy="216024"/>
          </a:xfrm>
          <a:prstGeom prst="rect">
            <a:avLst/>
          </a:prstGeom>
          <a:noFill/>
        </p:spPr>
      </p:pic>
      <p:pic>
        <p:nvPicPr>
          <p:cNvPr id="1040" name="Picture 16" descr="M:\АЭРБАС\ЧЛЕНЫ\КРОНШТАДТ\logo_kronstadt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56376" y="6154583"/>
            <a:ext cx="968772" cy="298753"/>
          </a:xfrm>
          <a:prstGeom prst="rect">
            <a:avLst/>
          </a:prstGeom>
          <a:noFill/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3707904" y="5373216"/>
            <a:ext cx="0" cy="129614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APITP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45341" y="5157192"/>
            <a:ext cx="1358907" cy="4343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27584" y="2780928"/>
            <a:ext cx="7488832" cy="523220"/>
          </a:xfrm>
          <a:prstGeom prst="rect">
            <a:avLst/>
          </a:prstGeom>
          <a:noFill/>
          <a:effectLst>
            <a:outerShdw blurRad="190500" dir="2154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СПАСИБО ЗА ВНИМАНИЕ!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575" y="645071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-138301"/>
            <a:ext cx="39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04" y="76470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Регистрация БВС: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Хронология возникновения вопроса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323528" y="1484784"/>
            <a:ext cx="8352928" cy="4536504"/>
            <a:chOff x="323528" y="1484784"/>
            <a:chExt cx="8352928" cy="4536504"/>
          </a:xfrm>
        </p:grpSpPr>
        <p:grpSp>
          <p:nvGrpSpPr>
            <p:cNvPr id="67" name="Группа 68"/>
            <p:cNvGrpSpPr/>
            <p:nvPr/>
          </p:nvGrpSpPr>
          <p:grpSpPr>
            <a:xfrm>
              <a:off x="323528" y="3573016"/>
              <a:ext cx="8352928" cy="266858"/>
              <a:chOff x="467544" y="3275459"/>
              <a:chExt cx="8352928" cy="266858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467544" y="3419475"/>
                <a:ext cx="8352928" cy="0"/>
              </a:xfrm>
              <a:prstGeom prst="line">
                <a:avLst/>
              </a:prstGeom>
              <a:ln w="5080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0">
                      <a:srgbClr val="FF0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Блок-схема: узел 87"/>
              <p:cNvSpPr/>
              <p:nvPr/>
            </p:nvSpPr>
            <p:spPr>
              <a:xfrm>
                <a:off x="734466" y="3290317"/>
                <a:ext cx="252000" cy="252000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Блок-схема: узел 88"/>
              <p:cNvSpPr/>
              <p:nvPr/>
            </p:nvSpPr>
            <p:spPr>
              <a:xfrm>
                <a:off x="2050157" y="3280792"/>
                <a:ext cx="252000" cy="252000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Блок-схема: узел 89"/>
              <p:cNvSpPr/>
              <p:nvPr/>
            </p:nvSpPr>
            <p:spPr>
              <a:xfrm>
                <a:off x="3353172" y="3275459"/>
                <a:ext cx="252000" cy="25200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Блок-схема: узел 92"/>
              <p:cNvSpPr/>
              <p:nvPr/>
            </p:nvSpPr>
            <p:spPr>
              <a:xfrm>
                <a:off x="4896619" y="3284984"/>
                <a:ext cx="252000" cy="252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Блок-схема: узел 93"/>
              <p:cNvSpPr/>
              <p:nvPr/>
            </p:nvSpPr>
            <p:spPr>
              <a:xfrm>
                <a:off x="6336224" y="3275459"/>
                <a:ext cx="252000" cy="252000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Блок-схема: узел 94"/>
              <p:cNvSpPr/>
              <p:nvPr/>
            </p:nvSpPr>
            <p:spPr>
              <a:xfrm>
                <a:off x="7848392" y="3279651"/>
                <a:ext cx="252000" cy="252000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395536" y="3861048"/>
              <a:ext cx="705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&gt; 30 </a:t>
              </a:r>
              <a:r>
                <a:rPr lang="ru-RU" sz="1200" b="1" dirty="0" smtClean="0"/>
                <a:t>лет</a:t>
              </a:r>
              <a:endParaRPr lang="ru-RU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49885" y="3872081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Ноя. 2015</a:t>
              </a:r>
              <a:endParaRPr lang="ru-RU" sz="12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15816" y="3872081"/>
              <a:ext cx="796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Дек.2015</a:t>
              </a:r>
              <a:endParaRPr lang="ru-RU" sz="12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99992" y="3296017"/>
              <a:ext cx="831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Дек. 2015</a:t>
              </a:r>
              <a:endParaRPr lang="ru-RU" sz="12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80204" y="3296017"/>
              <a:ext cx="886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Март 2016</a:t>
              </a:r>
              <a:endParaRPr lang="ru-RU" sz="1200" b="1" dirty="0"/>
            </a:p>
          </p:txBody>
        </p:sp>
        <p:sp>
          <p:nvSpPr>
            <p:cNvPr id="76" name="Выноска 2 (с границей) 75"/>
            <p:cNvSpPr/>
            <p:nvPr/>
          </p:nvSpPr>
          <p:spPr>
            <a:xfrm>
              <a:off x="1403648" y="1484784"/>
              <a:ext cx="3024336" cy="288032"/>
            </a:xfrm>
            <a:prstGeom prst="accentCallout2">
              <a:avLst>
                <a:gd name="adj1" fmla="val 18750"/>
                <a:gd name="adj2" fmla="val -3719"/>
                <a:gd name="adj3" fmla="val 18750"/>
                <a:gd name="adj4" fmla="val -10207"/>
                <a:gd name="adj5" fmla="val 660349"/>
                <a:gd name="adj6" fmla="val -224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Регистрация авиамоделей</a:t>
              </a:r>
              <a:endParaRPr lang="ru-RU" sz="1600" dirty="0"/>
            </a:p>
          </p:txBody>
        </p:sp>
        <p:sp>
          <p:nvSpPr>
            <p:cNvPr id="77" name="Выноска 2 (с границей) 76"/>
            <p:cNvSpPr/>
            <p:nvPr/>
          </p:nvSpPr>
          <p:spPr>
            <a:xfrm>
              <a:off x="2627784" y="2060848"/>
              <a:ext cx="3312368" cy="288032"/>
            </a:xfrm>
            <a:prstGeom prst="accentCallout2">
              <a:avLst>
                <a:gd name="adj1" fmla="val 18750"/>
                <a:gd name="adj2" fmla="val -3719"/>
                <a:gd name="adj3" fmla="val 18750"/>
                <a:gd name="adj4" fmla="val -10207"/>
                <a:gd name="adj5" fmla="val 452014"/>
                <a:gd name="adj6" fmla="val -174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Решение ЭРБАС о регистрации БВС</a:t>
              </a:r>
              <a:endParaRPr lang="ru-RU" sz="1600" dirty="0"/>
            </a:p>
          </p:txBody>
        </p:sp>
        <p:sp>
          <p:nvSpPr>
            <p:cNvPr id="78" name="Выноска 2 (с границей) 77"/>
            <p:cNvSpPr/>
            <p:nvPr/>
          </p:nvSpPr>
          <p:spPr>
            <a:xfrm>
              <a:off x="3851920" y="2636912"/>
              <a:ext cx="3312368" cy="288032"/>
            </a:xfrm>
            <a:prstGeom prst="accentCallout2">
              <a:avLst>
                <a:gd name="adj1" fmla="val 18750"/>
                <a:gd name="adj2" fmla="val -3719"/>
                <a:gd name="adj3" fmla="val 18750"/>
                <a:gd name="adj4" fmla="val -10207"/>
                <a:gd name="adj5" fmla="val 256905"/>
                <a:gd name="adj6" fmla="val -139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США: начало регистрации</a:t>
              </a:r>
              <a:endParaRPr lang="ru-RU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80312" y="3284984"/>
              <a:ext cx="903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Июль 2016</a:t>
              </a:r>
              <a:endParaRPr lang="ru-RU" sz="1200" b="1" dirty="0"/>
            </a:p>
          </p:txBody>
        </p:sp>
        <p:sp>
          <p:nvSpPr>
            <p:cNvPr id="83" name="Выноска 2 (с границей) 82"/>
            <p:cNvSpPr/>
            <p:nvPr/>
          </p:nvSpPr>
          <p:spPr>
            <a:xfrm>
              <a:off x="1043608" y="4581128"/>
              <a:ext cx="3312368" cy="288032"/>
            </a:xfrm>
            <a:prstGeom prst="accentCallout2">
              <a:avLst>
                <a:gd name="adj1" fmla="val 18750"/>
                <a:gd name="adj2" fmla="val 104116"/>
                <a:gd name="adj3" fmla="val 18750"/>
                <a:gd name="adj4" fmla="val 111143"/>
                <a:gd name="adj5" fmla="val -189531"/>
                <a:gd name="adj6" fmla="val 1145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Россия: 462-ФЗ</a:t>
              </a:r>
              <a:endParaRPr lang="ru-RU" sz="1600" dirty="0"/>
            </a:p>
          </p:txBody>
        </p:sp>
        <p:sp>
          <p:nvSpPr>
            <p:cNvPr id="84" name="Выноска 2 (с границей) 83"/>
            <p:cNvSpPr/>
            <p:nvPr/>
          </p:nvSpPr>
          <p:spPr>
            <a:xfrm>
              <a:off x="2339752" y="5157192"/>
              <a:ext cx="3312368" cy="288032"/>
            </a:xfrm>
            <a:prstGeom prst="accentCallout2">
              <a:avLst>
                <a:gd name="adj1" fmla="val 18750"/>
                <a:gd name="adj2" fmla="val 104116"/>
                <a:gd name="adj3" fmla="val 18750"/>
                <a:gd name="adj4" fmla="val 111143"/>
                <a:gd name="adj5" fmla="val -391254"/>
                <a:gd name="adj6" fmla="val 1185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Россия: Добровольная регистрация</a:t>
              </a:r>
              <a:endParaRPr lang="ru-RU" sz="1600" dirty="0"/>
            </a:p>
          </p:txBody>
        </p:sp>
        <p:sp>
          <p:nvSpPr>
            <p:cNvPr id="85" name="Выноска 2 (с границей) 84"/>
            <p:cNvSpPr/>
            <p:nvPr/>
          </p:nvSpPr>
          <p:spPr>
            <a:xfrm>
              <a:off x="3779912" y="5733256"/>
              <a:ext cx="3312368" cy="288032"/>
            </a:xfrm>
            <a:prstGeom prst="accentCallout2">
              <a:avLst>
                <a:gd name="adj1" fmla="val 18750"/>
                <a:gd name="adj2" fmla="val 104116"/>
                <a:gd name="adj3" fmla="val 18750"/>
                <a:gd name="adj4" fmla="val 111143"/>
                <a:gd name="adj5" fmla="val -589670"/>
                <a:gd name="adj6" fmla="val 1207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Россия: 291-ФЗ</a:t>
              </a:r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575" y="645071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-138301"/>
            <a:ext cx="39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grpSp>
        <p:nvGrpSpPr>
          <p:cNvPr id="2" name="Группа 45"/>
          <p:cNvGrpSpPr/>
          <p:nvPr/>
        </p:nvGrpSpPr>
        <p:grpSpPr>
          <a:xfrm>
            <a:off x="179512" y="1196752"/>
            <a:ext cx="8712968" cy="5380127"/>
            <a:chOff x="179512" y="1772816"/>
            <a:chExt cx="8712968" cy="5380127"/>
          </a:xfrm>
        </p:grpSpPr>
        <p:pic>
          <p:nvPicPr>
            <p:cNvPr id="47" name="Picture 2" descr="G:\Изображения полезные\map_of_russia_tricolored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2060848"/>
              <a:ext cx="6321971" cy="3407955"/>
            </a:xfrm>
            <a:prstGeom prst="rect">
              <a:avLst/>
            </a:prstGeom>
            <a:noFill/>
          </p:spPr>
        </p:pic>
        <p:pic>
          <p:nvPicPr>
            <p:cNvPr id="48" name="Picture 5" descr="M:\АВИА\БПЛА\Depositphotos_26565179_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772816"/>
              <a:ext cx="1584176" cy="1188132"/>
            </a:xfrm>
            <a:prstGeom prst="rect">
              <a:avLst/>
            </a:prstGeom>
            <a:noFill/>
          </p:spPr>
        </p:pic>
        <p:pic>
          <p:nvPicPr>
            <p:cNvPr id="49" name="Picture 3" descr="F:\Изображения полезные\apk-ux5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1988840"/>
              <a:ext cx="1008112" cy="581603"/>
            </a:xfrm>
            <a:prstGeom prst="rect">
              <a:avLst/>
            </a:prstGeom>
            <a:noFill/>
          </p:spPr>
        </p:pic>
        <p:pic>
          <p:nvPicPr>
            <p:cNvPr id="50" name="Picture 6" descr="M:\АВИА\БПЛА\Depositphotos_36527935_x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88" y="1772816"/>
              <a:ext cx="1968040" cy="1231148"/>
            </a:xfrm>
            <a:prstGeom prst="rect">
              <a:avLst/>
            </a:prstGeom>
            <a:noFill/>
          </p:spPr>
        </p:pic>
        <p:pic>
          <p:nvPicPr>
            <p:cNvPr id="51" name="Picture 4" descr="F:\АВИА\fasrnew\Верстка\images\main_img_05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91880" y="4869160"/>
              <a:ext cx="1581150" cy="2114550"/>
            </a:xfrm>
            <a:prstGeom prst="rect">
              <a:avLst/>
            </a:prstGeom>
            <a:noFill/>
          </p:spPr>
        </p:pic>
        <p:pic>
          <p:nvPicPr>
            <p:cNvPr id="52" name="Picture 7" descr="F:\АВИА\fasrnew\Верстка\images\main_img_0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4248" y="3717032"/>
              <a:ext cx="1736973" cy="3435911"/>
            </a:xfrm>
            <a:prstGeom prst="rect">
              <a:avLst/>
            </a:prstGeom>
            <a:noFill/>
          </p:spPr>
        </p:pic>
        <p:pic>
          <p:nvPicPr>
            <p:cNvPr id="53" name="Picture 5" descr="F:\АВИА\fasrnew\Верстка\images\main_img_0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544" y="4653136"/>
              <a:ext cx="1200150" cy="2066925"/>
            </a:xfrm>
            <a:prstGeom prst="rect">
              <a:avLst/>
            </a:prstGeom>
            <a:noFill/>
          </p:spPr>
        </p:pic>
      </p:grpSp>
      <p:sp>
        <p:nvSpPr>
          <p:cNvPr id="54" name="TextBox 53"/>
          <p:cNvSpPr txBox="1"/>
          <p:nvPr/>
        </p:nvSpPr>
        <p:spPr>
          <a:xfrm>
            <a:off x="107504" y="76470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Проблематика: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Количество БВС стремительно растет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5" name="Рисунок 54" descr="1_aeronet-dron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5013176"/>
            <a:ext cx="1215575" cy="909746"/>
          </a:xfrm>
          <a:prstGeom prst="rect">
            <a:avLst/>
          </a:prstGeom>
        </p:spPr>
      </p:pic>
      <p:pic>
        <p:nvPicPr>
          <p:cNvPr id="57" name="Рисунок 56" descr="2_aeronet-dron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2636912"/>
            <a:ext cx="1507369" cy="648072"/>
          </a:xfrm>
          <a:prstGeom prst="rect">
            <a:avLst/>
          </a:prstGeom>
        </p:spPr>
      </p:pic>
      <p:pic>
        <p:nvPicPr>
          <p:cNvPr id="58" name="Рисунок 57" descr="3_aeronet-dro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84168" y="1412776"/>
            <a:ext cx="1215575" cy="665856"/>
          </a:xfrm>
          <a:prstGeom prst="rect">
            <a:avLst/>
          </a:prstGeom>
        </p:spPr>
      </p:pic>
      <p:pic>
        <p:nvPicPr>
          <p:cNvPr id="59" name="Рисунок 58" descr="4_aeronet-dron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6056" y="3645024"/>
            <a:ext cx="911473" cy="682153"/>
          </a:xfrm>
          <a:prstGeom prst="rect">
            <a:avLst/>
          </a:prstGeom>
        </p:spPr>
      </p:pic>
      <p:pic>
        <p:nvPicPr>
          <p:cNvPr id="60" name="Рисунок 59" descr="5_aeronet-dron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2564904"/>
            <a:ext cx="1901444" cy="817499"/>
          </a:xfrm>
          <a:prstGeom prst="rect">
            <a:avLst/>
          </a:prstGeom>
        </p:spPr>
      </p:pic>
      <p:pic>
        <p:nvPicPr>
          <p:cNvPr id="61" name="Рисунок 60" descr="6_aeronet-dron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7544" y="3140968"/>
            <a:ext cx="911473" cy="394778"/>
          </a:xfrm>
          <a:prstGeom prst="rect">
            <a:avLst/>
          </a:prstGeom>
        </p:spPr>
      </p:pic>
      <p:pic>
        <p:nvPicPr>
          <p:cNvPr id="62" name="Рисунок 61" descr="7_aeronet-dron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35696" y="3789040"/>
            <a:ext cx="1158582" cy="675225"/>
          </a:xfrm>
          <a:prstGeom prst="rect">
            <a:avLst/>
          </a:prstGeom>
        </p:spPr>
      </p:pic>
      <p:pic>
        <p:nvPicPr>
          <p:cNvPr id="64" name="Рисунок 63" descr="Shti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79712" y="1196752"/>
            <a:ext cx="1935628" cy="727796"/>
          </a:xfrm>
          <a:prstGeom prst="rect">
            <a:avLst/>
          </a:prstGeom>
        </p:spPr>
      </p:pic>
      <p:pic>
        <p:nvPicPr>
          <p:cNvPr id="65" name="Picture 6" descr="F:\АВИА\fasrnew\Верстка\images\main_img_04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4869160"/>
            <a:ext cx="1610851" cy="1787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-36512" y="645071"/>
            <a:ext cx="918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-138301"/>
            <a:ext cx="39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04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Решение: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Идентифицированная ответственность (Регистрация и Учет)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340768"/>
            <a:ext cx="5554277" cy="188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>
                <a:solidFill>
                  <a:srgbClr val="002060"/>
                </a:solidFill>
              </a:rPr>
              <a:t>Государственная регистрация: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Для БВС максимальной взлетной массой </a:t>
            </a:r>
            <a:r>
              <a:rPr lang="ru-RU" dirty="0" smtClean="0">
                <a:solidFill>
                  <a:srgbClr val="C00000"/>
                </a:solidFill>
              </a:rPr>
              <a:t>более 30 кг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Регистрация прав собственности требуется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Порядок определяется Минтрансом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Осуществляет </a:t>
            </a:r>
            <a:r>
              <a:rPr lang="ru-RU" dirty="0" err="1" smtClean="0">
                <a:solidFill>
                  <a:srgbClr val="002060"/>
                </a:solidFill>
              </a:rPr>
              <a:t>Росавиация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3591014"/>
            <a:ext cx="5768567" cy="280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>
                <a:solidFill>
                  <a:srgbClr val="002060"/>
                </a:solidFill>
              </a:rPr>
              <a:t>Государственный учет: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Для БВС максимальной взлетной массой </a:t>
            </a:r>
            <a:r>
              <a:rPr lang="ru-RU" dirty="0" smtClean="0">
                <a:solidFill>
                  <a:srgbClr val="C00000"/>
                </a:solidFill>
              </a:rPr>
              <a:t>30 кг и менее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Регистрация прав собственности </a:t>
            </a:r>
            <a:r>
              <a:rPr lang="ru-RU" dirty="0" smtClean="0">
                <a:solidFill>
                  <a:srgbClr val="C0000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требуется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Порядок определяется Правительством РФ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Осуществляет кто и как?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-36512" y="645071"/>
            <a:ext cx="918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-138301"/>
            <a:ext cx="39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04" y="764704"/>
            <a:ext cx="8928992" cy="481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Позиция:</a:t>
            </a:r>
          </a:p>
          <a:p>
            <a:endParaRPr lang="ru-RU" sz="1100" dirty="0" smtClean="0">
              <a:solidFill>
                <a:srgbClr val="C0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Учет малых БВС должна вести </a:t>
            </a:r>
            <a:r>
              <a:rPr lang="ru-RU" sz="2800" dirty="0" smtClean="0">
                <a:solidFill>
                  <a:srgbClr val="C00000"/>
                </a:solidFill>
              </a:rPr>
              <a:t>единая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отраслевая информационно-аналитическая структура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в интересах всех участников рынка </a:t>
            </a:r>
            <a:r>
              <a:rPr lang="ru-RU" sz="2800" dirty="0" err="1" smtClean="0">
                <a:solidFill>
                  <a:srgbClr val="C00000"/>
                </a:solidFill>
              </a:rPr>
              <a:t>Аэронет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marL="361950" indent="3619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Наибольшее число БВС до 30 кг:  (10-15 тысяч в год</a:t>
            </a:r>
            <a:r>
              <a:rPr lang="ru-RU" sz="2000" dirty="0" smtClean="0">
                <a:solidFill>
                  <a:srgbClr val="002060"/>
                </a:solidFill>
              </a:rPr>
              <a:t>);</a:t>
            </a:r>
          </a:p>
          <a:p>
            <a:pPr marL="361950" indent="361950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1950" indent="3619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Динамика изменения учетных параметров;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1950" indent="361950">
              <a:lnSpc>
                <a:spcPct val="80000"/>
              </a:lnSpc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1950" indent="3619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Важна неразрывность владения и знания для пилотов малых </a:t>
            </a:r>
            <a:r>
              <a:rPr lang="ru-RU" sz="2000" dirty="0" smtClean="0">
                <a:solidFill>
                  <a:srgbClr val="002060"/>
                </a:solidFill>
              </a:rPr>
              <a:t>БВС;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1950" indent="361950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1950" indent="3619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rgbClr val="002060"/>
                </a:solidFill>
              </a:rPr>
              <a:t>Аэронет</a:t>
            </a:r>
            <a:r>
              <a:rPr lang="ru-RU" sz="2000" dirty="0" smtClean="0">
                <a:solidFill>
                  <a:srgbClr val="002060"/>
                </a:solidFill>
              </a:rPr>
              <a:t> нуждается в статистике, аналитике, мониторинге;</a:t>
            </a:r>
          </a:p>
          <a:p>
            <a:pPr marL="361950" indent="361950">
              <a:lnSpc>
                <a:spcPct val="80000"/>
              </a:lnSpc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1950" indent="3619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rgbClr val="002060"/>
                </a:solidFill>
              </a:rPr>
              <a:t>Аэронет</a:t>
            </a:r>
            <a:r>
              <a:rPr lang="ru-RU" sz="2000" dirty="0" smtClean="0">
                <a:solidFill>
                  <a:srgbClr val="002060"/>
                </a:solidFill>
              </a:rPr>
              <a:t> наиболее эффективно использует информацию</a:t>
            </a:r>
            <a:r>
              <a:rPr lang="ru-RU" sz="2000" dirty="0" smtClean="0">
                <a:solidFill>
                  <a:srgbClr val="002060"/>
                </a:solidFill>
              </a:rPr>
              <a:t>, которую дает</a:t>
            </a:r>
          </a:p>
          <a:p>
            <a:pPr marL="361950" indent="361950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учет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637" y="5805264"/>
            <a:ext cx="831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Именно с этой целью введено разделение процедур в 291-ФЗ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575" y="645071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-138301"/>
            <a:ext cx="39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04" y="764704"/>
            <a:ext cx="892899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Концепция</a:t>
            </a:r>
            <a:r>
              <a:rPr lang="ru-RU" sz="2000" dirty="0" smtClean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>Отраслевой информационно-аналитический центр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114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1484784"/>
            <a:ext cx="8368173" cy="4744965"/>
            <a:chOff x="347511" y="1059613"/>
            <a:chExt cx="9856358" cy="5602184"/>
          </a:xfrm>
        </p:grpSpPr>
        <p:pic>
          <p:nvPicPr>
            <p:cNvPr id="8" name="Picture 3" descr="F:\Изображения полезные\Depositphotos_2548137_s-20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6663" y="2399928"/>
              <a:ext cx="2232248" cy="1674186"/>
            </a:xfrm>
            <a:prstGeom prst="rect">
              <a:avLst/>
            </a:prstGeom>
            <a:noFill/>
          </p:spPr>
        </p:pic>
        <p:sp>
          <p:nvSpPr>
            <p:cNvPr id="9" name="Штриховая стрелка вправо 8"/>
            <p:cNvSpPr/>
            <p:nvPr/>
          </p:nvSpPr>
          <p:spPr>
            <a:xfrm rot="5400000">
              <a:off x="4939679" y="4549159"/>
              <a:ext cx="890415" cy="755476"/>
            </a:xfrm>
            <a:prstGeom prst="stripedRightArrow">
              <a:avLst/>
            </a:prstGeom>
            <a:solidFill>
              <a:srgbClr val="1324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114800" y="1828803"/>
              <a:ext cx="2514598" cy="2514598"/>
            </a:xfrm>
            <a:prstGeom prst="ellipse">
              <a:avLst/>
            </a:prstGeom>
            <a:noFill/>
            <a:ln w="50800">
              <a:solidFill>
                <a:srgbClr val="13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Выгнутая влево стрелка 11"/>
            <p:cNvSpPr/>
            <p:nvPr/>
          </p:nvSpPr>
          <p:spPr>
            <a:xfrm>
              <a:off x="2231053" y="1476376"/>
              <a:ext cx="1762125" cy="1590677"/>
            </a:xfrm>
            <a:prstGeom prst="curvedRightArrow">
              <a:avLst/>
            </a:prstGeom>
            <a:solidFill>
              <a:srgbClr val="1324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лево стрелка 12"/>
            <p:cNvSpPr/>
            <p:nvPr/>
          </p:nvSpPr>
          <p:spPr>
            <a:xfrm flipH="1">
              <a:off x="6764953" y="1476376"/>
              <a:ext cx="1712297" cy="1590677"/>
            </a:xfrm>
            <a:prstGeom prst="curvedRightArrow">
              <a:avLst/>
            </a:prstGeom>
            <a:solidFill>
              <a:srgbClr val="1324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4" name="Picture 5" descr="M:\АВИА\БПЛА\Depositphotos_26565179_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6192" y="1828803"/>
              <a:ext cx="960107" cy="720080"/>
            </a:xfrm>
            <a:prstGeom prst="rect">
              <a:avLst/>
            </a:prstGeom>
            <a:noFill/>
          </p:spPr>
        </p:pic>
        <p:pic>
          <p:nvPicPr>
            <p:cNvPr id="15" name="Picture 3" descr="F:\Изображения полезные\apk-ux5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511" y="2023564"/>
              <a:ext cx="700239" cy="403984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020099" y="1059613"/>
              <a:ext cx="2049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13246B"/>
                  </a:solidFill>
                </a:rPr>
                <a:t>Регистрация БВС</a:t>
              </a:r>
              <a:endParaRPr lang="ru-RU" b="1" dirty="0">
                <a:solidFill>
                  <a:srgbClr val="13246B"/>
                </a:solidFill>
              </a:endParaRPr>
            </a:p>
          </p:txBody>
        </p:sp>
        <p:pic>
          <p:nvPicPr>
            <p:cNvPr id="18" name="Picture 3" descr="G:\Изображения полезные\ДИАГРАММЫ\1502275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81250" y="5369863"/>
              <a:ext cx="1279881" cy="1245752"/>
            </a:xfrm>
            <a:prstGeom prst="rect">
              <a:avLst/>
            </a:prstGeom>
            <a:noFill/>
          </p:spPr>
        </p:pic>
        <p:pic>
          <p:nvPicPr>
            <p:cNvPr id="19" name="Picture 4" descr="G:\Изображения полезные\ДИАГРАММЫ\d2292981f955c66a9858c36e2c471f2515d6147b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47487" y="5362580"/>
              <a:ext cx="1753638" cy="1299217"/>
            </a:xfrm>
            <a:prstGeom prst="rect">
              <a:avLst/>
            </a:prstGeom>
            <a:noFill/>
          </p:spPr>
        </p:pic>
        <p:pic>
          <p:nvPicPr>
            <p:cNvPr id="20" name="Picture 2" descr="G:\Изображения полезные\ДИАГРАММЫ\diagramm_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35340" y="5426782"/>
              <a:ext cx="1704406" cy="1194174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6650653" y="1059613"/>
              <a:ext cx="2451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13246B"/>
                  </a:solidFill>
                </a:rPr>
                <a:t>Обучение правилам</a:t>
              </a:r>
              <a:endParaRPr lang="ru-RU" b="1" dirty="0">
                <a:solidFill>
                  <a:srgbClr val="13246B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93169" y="3312054"/>
              <a:ext cx="28937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13246B"/>
                  </a:solidFill>
                </a:rPr>
                <a:t>Информация партнеров</a:t>
              </a:r>
              <a:endParaRPr lang="ru-RU" b="1" dirty="0">
                <a:solidFill>
                  <a:srgbClr val="13246B"/>
                </a:solidFill>
              </a:endParaRPr>
            </a:p>
          </p:txBody>
        </p:sp>
        <p:sp>
          <p:nvSpPr>
            <p:cNvPr id="23" name="Стрелка вправо с вырезом 22"/>
            <p:cNvSpPr/>
            <p:nvPr/>
          </p:nvSpPr>
          <p:spPr>
            <a:xfrm>
              <a:off x="511756" y="3726482"/>
              <a:ext cx="3603044" cy="581024"/>
            </a:xfrm>
            <a:prstGeom prst="notchedRightArrow">
              <a:avLst/>
            </a:prstGeom>
            <a:solidFill>
              <a:srgbClr val="1324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с вырезом 23"/>
            <p:cNvSpPr/>
            <p:nvPr/>
          </p:nvSpPr>
          <p:spPr>
            <a:xfrm rot="10800000">
              <a:off x="6600825" y="3762377"/>
              <a:ext cx="3603044" cy="581024"/>
            </a:xfrm>
            <a:prstGeom prst="notchedRightArrow">
              <a:avLst/>
            </a:prstGeom>
            <a:solidFill>
              <a:srgbClr val="1324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7377" y="3314642"/>
              <a:ext cx="260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13246B"/>
                  </a:solidFill>
                </a:rPr>
                <a:t>Информация отрасли</a:t>
              </a:r>
              <a:endParaRPr lang="ru-RU" b="1" dirty="0">
                <a:solidFill>
                  <a:srgbClr val="13246B"/>
                </a:solidFill>
              </a:endParaRPr>
            </a:p>
          </p:txBody>
        </p:sp>
        <p:pic>
          <p:nvPicPr>
            <p:cNvPr id="26" name="Рисунок 25" descr="rc-ma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36174" y="1639743"/>
              <a:ext cx="784928" cy="105927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191978" y="4905320"/>
              <a:ext cx="2394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13246B"/>
                  </a:solidFill>
                </a:rPr>
                <a:t>Ведение статистики</a:t>
              </a:r>
              <a:endParaRPr lang="ru-RU" b="1" dirty="0">
                <a:solidFill>
                  <a:srgbClr val="13246B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2299" y="4914845"/>
              <a:ext cx="3151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13246B"/>
                  </a:solidFill>
                </a:rPr>
                <a:t>Формирование аналитики</a:t>
              </a:r>
              <a:endParaRPr lang="ru-RU" b="1" dirty="0">
                <a:solidFill>
                  <a:srgbClr val="13246B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02373" y="1895043"/>
              <a:ext cx="9476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13246B"/>
                  </a:solidFill>
                </a:rPr>
                <a:t>ИАЦ</a:t>
              </a:r>
              <a:endParaRPr lang="ru-RU" sz="3200" dirty="0">
                <a:solidFill>
                  <a:srgbClr val="13246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575" y="645071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-138301"/>
            <a:ext cx="39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04" y="764704"/>
            <a:ext cx="892899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Сделано силами сообщества: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114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1541691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Внедрена система </a:t>
            </a:r>
            <a:r>
              <a:rPr lang="ru-RU" dirty="0" err="1" smtClean="0">
                <a:solidFill>
                  <a:srgbClr val="002060"/>
                </a:solidFill>
              </a:rPr>
              <a:t>он-лайн</a:t>
            </a:r>
            <a:r>
              <a:rPr lang="ru-RU" dirty="0" smtClean="0">
                <a:solidFill>
                  <a:srgbClr val="002060"/>
                </a:solidFill>
              </a:rPr>
              <a:t> постановки БВС на </a:t>
            </a:r>
            <a:r>
              <a:rPr lang="ru-RU" dirty="0" smtClean="0">
                <a:solidFill>
                  <a:srgbClr val="002060"/>
                </a:solidFill>
              </a:rPr>
              <a:t>учет;</a:t>
            </a:r>
            <a:endParaRPr lang="ru-RU" dirty="0" smtClean="0">
              <a:solidFill>
                <a:srgbClr val="002060"/>
              </a:solidFill>
            </a:endParaRPr>
          </a:p>
          <a:p>
            <a:pPr indent="361950"/>
            <a:endParaRPr lang="ru-RU" dirty="0" smtClean="0">
              <a:solidFill>
                <a:srgbClr val="002060"/>
              </a:solidFill>
            </a:endParaRPr>
          </a:p>
          <a:p>
            <a:pPr indent="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Разработан порядок учета </a:t>
            </a:r>
            <a:r>
              <a:rPr lang="ru-RU" dirty="0" smtClean="0">
                <a:solidFill>
                  <a:srgbClr val="002060"/>
                </a:solidFill>
              </a:rPr>
              <a:t>БВС;</a:t>
            </a:r>
            <a:endParaRPr lang="ru-RU" dirty="0" smtClean="0">
              <a:solidFill>
                <a:srgbClr val="002060"/>
              </a:solidFill>
            </a:endParaRPr>
          </a:p>
          <a:p>
            <a:pPr indent="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indent="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Добровольно учтено более 3000 </a:t>
            </a:r>
            <a:r>
              <a:rPr lang="ru-RU" dirty="0" smtClean="0">
                <a:solidFill>
                  <a:srgbClr val="002060"/>
                </a:solidFill>
              </a:rPr>
              <a:t>БВС;</a:t>
            </a:r>
            <a:endParaRPr lang="ru-RU" dirty="0" smtClean="0">
              <a:solidFill>
                <a:srgbClr val="002060"/>
              </a:solidFill>
            </a:endParaRPr>
          </a:p>
          <a:p>
            <a:pPr indent="361950"/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3356992"/>
            <a:ext cx="8928992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Риски: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 marL="542925" indent="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Возникновение групп, решающих </a:t>
            </a:r>
            <a:r>
              <a:rPr lang="ru-RU" dirty="0" smtClean="0">
                <a:solidFill>
                  <a:srgbClr val="002060"/>
                </a:solidFill>
              </a:rPr>
              <a:t>уже решенную задачу. </a:t>
            </a:r>
          </a:p>
          <a:p>
            <a:pPr marL="542925" indent="361950"/>
            <a:endParaRPr lang="ru-RU" dirty="0" smtClean="0">
              <a:solidFill>
                <a:srgbClr val="002060"/>
              </a:solidFill>
            </a:endParaRPr>
          </a:p>
          <a:p>
            <a:pPr marL="542925" indent="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Искажение истинной цели разделения процедур в Воздушном кодексе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114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575" y="645071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-138301"/>
            <a:ext cx="39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04" y="764704"/>
            <a:ext cx="892899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Сравнение</a:t>
            </a:r>
            <a:r>
              <a:rPr lang="ru-RU" sz="2000" dirty="0" smtClean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>Цель ведения процедуры учета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114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397" y="1556792"/>
            <a:ext cx="289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Отраслевой Центр </a:t>
            </a:r>
            <a:r>
              <a:rPr lang="ru-RU" b="1" dirty="0" err="1" smtClean="0">
                <a:solidFill>
                  <a:srgbClr val="C00000"/>
                </a:solidFill>
              </a:rPr>
              <a:t>Аэронет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1304" y="1556792"/>
            <a:ext cx="170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Иная структура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16832"/>
            <a:ext cx="470532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Исполнение законодательства</a:t>
            </a:r>
          </a:p>
          <a:p>
            <a:pPr marL="361950" indent="-361950"/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Неразрывность владения и компетенций</a:t>
            </a: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Мониторинг </a:t>
            </a:r>
            <a:r>
              <a:rPr lang="ru-RU" dirty="0" smtClean="0">
                <a:solidFill>
                  <a:srgbClr val="002060"/>
                </a:solidFill>
              </a:rPr>
              <a:t>развития рынка</a:t>
            </a:r>
          </a:p>
          <a:p>
            <a:pPr marL="361950" indent="-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Анализ эффективности ДК</a:t>
            </a: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Накопление статистики событий</a:t>
            </a:r>
          </a:p>
          <a:p>
            <a:pPr marL="361950" indent="-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Прогноз потребностей и </a:t>
            </a:r>
            <a:r>
              <a:rPr lang="ru-RU" dirty="0" smtClean="0">
                <a:solidFill>
                  <a:srgbClr val="002060"/>
                </a:solidFill>
              </a:rPr>
              <a:t>трендов</a:t>
            </a:r>
          </a:p>
          <a:p>
            <a:pPr marL="361950" indent="-361950"/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Окупаемость выполняемых задач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69243" y="1917987"/>
            <a:ext cx="35512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Исполнение законодательства</a:t>
            </a:r>
          </a:p>
          <a:p>
            <a:pPr marL="361950" indent="-361950"/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Извлечение прибыли</a:t>
            </a: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361950" indent="-361950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575" y="645071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-138301"/>
            <a:ext cx="39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04" y="764704"/>
            <a:ext cx="892899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Предложение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114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484784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361950" indent="-361950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Обратиться в государственные органы </a:t>
            </a:r>
          </a:p>
          <a:p>
            <a:pPr marL="819150" lvl="1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О включении представителей </a:t>
            </a:r>
            <a:r>
              <a:rPr lang="ru-RU" sz="2000" dirty="0" err="1" smtClean="0">
                <a:solidFill>
                  <a:srgbClr val="002060"/>
                </a:solidFill>
              </a:rPr>
              <a:t>Аэронет</a:t>
            </a:r>
            <a:r>
              <a:rPr lang="ru-RU" sz="2000" dirty="0" smtClean="0">
                <a:solidFill>
                  <a:srgbClr val="002060"/>
                </a:solidFill>
              </a:rPr>
              <a:t> во все создаваемые РГ и Комиссии;</a:t>
            </a:r>
          </a:p>
          <a:p>
            <a:pPr marL="819150" lvl="1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Установить мораторий на принятие НПА в одностороннем порядке;</a:t>
            </a:r>
          </a:p>
          <a:p>
            <a:pPr marL="819150" lvl="1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Предложить создание отраслевого Центра </a:t>
            </a:r>
            <a:r>
              <a:rPr lang="ru-RU" sz="2000" dirty="0" err="1" smtClean="0">
                <a:solidFill>
                  <a:srgbClr val="002060"/>
                </a:solidFill>
              </a:rPr>
              <a:t>Аэронет</a:t>
            </a:r>
            <a:r>
              <a:rPr lang="ru-RU" sz="2000" dirty="0" smtClean="0">
                <a:solidFill>
                  <a:srgbClr val="002060"/>
                </a:solidFill>
              </a:rPr>
              <a:t> и возложение на Центр функций учета БВС, сбора статистики, аналитики.</a:t>
            </a:r>
          </a:p>
          <a:p>
            <a:pPr marL="361950" indent="-361950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402</Words>
  <Application>Microsoft Office PowerPoint</Application>
  <PresentationFormat>Экран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Gleb</dc:creator>
  <cp:lastModifiedBy>Gleb</cp:lastModifiedBy>
  <cp:revision>47</cp:revision>
  <dcterms:created xsi:type="dcterms:W3CDTF">2016-09-14T04:30:02Z</dcterms:created>
  <dcterms:modified xsi:type="dcterms:W3CDTF">2016-09-14T17:51:59Z</dcterms:modified>
</cp:coreProperties>
</file>